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0"/>
  </p:notesMasterIdLst>
  <p:sldIdLst>
    <p:sldId id="256" r:id="rId2"/>
    <p:sldId id="264" r:id="rId3"/>
    <p:sldId id="257" r:id="rId4"/>
    <p:sldId id="258" r:id="rId5"/>
    <p:sldId id="265" r:id="rId6"/>
    <p:sldId id="261" r:id="rId7"/>
    <p:sldId id="260" r:id="rId8"/>
    <p:sldId id="266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3" d="100"/>
          <a:sy n="93" d="100"/>
        </p:scale>
        <p:origin x="-16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3962EF-4C2F-0241-9CDE-83874B4318C6}" type="datetimeFigureOut">
              <a:rPr lang="en-US" smtClean="0"/>
              <a:t>5/15/17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969172-C8B5-1B40-891A-0F386DCADA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628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dirty="0" smtClean="0">
                <a:ea typeface="Roboto Light" panose="02000000000000000000" pitchFamily="2" charset="0"/>
                <a:cs typeface="News Gothic MT"/>
              </a:rPr>
              <a:t>Presidential Policy Directive-40 (PPD-40), states that all federal agencies and departments must present  Mission Essential Function readiness levels (on a 1-10 scale) approximately 12-15 times per year. 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MEFs have to be followed with plans that outline how to maintain those MEFs in different emergencies.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69172-C8B5-1B40-891A-0F386DCADA4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1833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website exists to enter into FEMA but that doesn’t</a:t>
            </a:r>
            <a:r>
              <a:rPr lang="en-US" baseline="0" dirty="0" smtClean="0"/>
              <a:t> mean that what is being measured is actually accurate or worthy of being measured.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69172-C8B5-1B40-891A-0F386DCADA4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1669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7F0B2-A9B8-BB40-98C1-476158A3168D}" type="datetimeFigureOut">
              <a:rPr lang="en-US" smtClean="0"/>
              <a:t>5/15/17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F59DD-3C4B-874D-A1EA-0AFD27DEE5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7F0B2-A9B8-BB40-98C1-476158A3168D}" type="datetimeFigureOut">
              <a:rPr lang="en-US" smtClean="0"/>
              <a:t>5/15/17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F59DD-3C4B-874D-A1EA-0AFD27DEE5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7F0B2-A9B8-BB40-98C1-476158A3168D}" type="datetimeFigureOut">
              <a:rPr lang="en-US" smtClean="0"/>
              <a:t>5/15/17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F59DD-3C4B-874D-A1EA-0AFD27DEE5F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7F0B2-A9B8-BB40-98C1-476158A3168D}" type="datetimeFigureOut">
              <a:rPr lang="en-US" smtClean="0"/>
              <a:t>5/15/17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F59DD-3C4B-874D-A1EA-0AFD27DEE5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7F0B2-A9B8-BB40-98C1-476158A3168D}" type="datetimeFigureOut">
              <a:rPr lang="en-US" smtClean="0"/>
              <a:t>5/15/17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F59DD-3C4B-874D-A1EA-0AFD27DEE5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7F0B2-A9B8-BB40-98C1-476158A3168D}" type="datetimeFigureOut">
              <a:rPr lang="en-US" smtClean="0"/>
              <a:t>5/15/17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F59DD-3C4B-874D-A1EA-0AFD27DEE5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7F0B2-A9B8-BB40-98C1-476158A3168D}" type="datetimeFigureOut">
              <a:rPr lang="en-US" smtClean="0"/>
              <a:t>5/15/17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F59DD-3C4B-874D-A1EA-0AFD27DEE5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7F0B2-A9B8-BB40-98C1-476158A3168D}" type="datetimeFigureOut">
              <a:rPr lang="en-US" smtClean="0"/>
              <a:t>5/15/17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F59DD-3C4B-874D-A1EA-0AFD27DEE5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7F0B2-A9B8-BB40-98C1-476158A3168D}" type="datetimeFigureOut">
              <a:rPr lang="en-US" smtClean="0"/>
              <a:t>5/15/17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F59DD-3C4B-874D-A1EA-0AFD27DEE5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7F0B2-A9B8-BB40-98C1-476158A3168D}" type="datetimeFigureOut">
              <a:rPr lang="en-US" smtClean="0"/>
              <a:t>5/15/17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F59DD-3C4B-874D-A1EA-0AFD27DEE5F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7F0B2-A9B8-BB40-98C1-476158A3168D}" type="datetimeFigureOut">
              <a:rPr lang="en-US" smtClean="0"/>
              <a:t>5/15/17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F59DD-3C4B-874D-A1EA-0AFD27DEE5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7F0B2-A9B8-BB40-98C1-476158A3168D}" type="datetimeFigureOut">
              <a:rPr lang="en-US" smtClean="0"/>
              <a:t>5/15/17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F59DD-3C4B-874D-A1EA-0AFD27DEE5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3D57F0B2-A9B8-BB40-98C1-476158A3168D}" type="datetimeFigureOut">
              <a:rPr lang="en-US" smtClean="0"/>
              <a:t>5/15/17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CC5F59DD-3C4B-874D-A1EA-0AFD27DEE5F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2326585"/>
          </a:xfrm>
        </p:spPr>
        <p:txBody>
          <a:bodyPr/>
          <a:lstStyle/>
          <a:p>
            <a:r>
              <a:rPr lang="en-US" dirty="0" smtClean="0"/>
              <a:t>FEMA and Emergency </a:t>
            </a:r>
            <a:r>
              <a:rPr lang="en-US" dirty="0"/>
              <a:t>Preparedness: </a:t>
            </a:r>
            <a:r>
              <a:rPr lang="en-US" sz="3200" dirty="0"/>
              <a:t>What should the government do when the world is in trouble? A needs assessment</a:t>
            </a:r>
            <a:r>
              <a:rPr lang="en-US" sz="3200" dirty="0" smtClean="0"/>
              <a:t>.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2" y="3755002"/>
            <a:ext cx="6498157" cy="751001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sz="2400" dirty="0" smtClean="0"/>
              <a:t>By Mariam Haris for LMI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9500" y="4635666"/>
            <a:ext cx="4445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616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Question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 there problems with FEMA’s readiness reporting system as directed under National Continuity policies and federal directives?</a:t>
            </a:r>
          </a:p>
          <a:p>
            <a:pPr lvl="1"/>
            <a:r>
              <a:rPr lang="en-US" dirty="0" smtClean="0"/>
              <a:t>What are these problems, specifically examining DOD and EPA?</a:t>
            </a:r>
          </a:p>
          <a:p>
            <a:pPr lvl="1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003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Methodology for the Needs Assessment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Examined a number of primary and secondary source documents such as agency documents on their RRMs, GAO reports and evaluations, OMB reports, newspaper articles, and taking a COOP webinar.</a:t>
            </a:r>
            <a:endParaRPr lang="is-IS" dirty="0" smtClean="0"/>
          </a:p>
          <a:p>
            <a:r>
              <a:rPr lang="is-IS" dirty="0" smtClean="0"/>
              <a:t>Aided client to in creating a literature review to answer their research question.</a:t>
            </a:r>
          </a:p>
          <a:p>
            <a:r>
              <a:rPr lang="is-IS" dirty="0" smtClean="0"/>
              <a:t>Examined the DOD and EPA as examples of FEMA’s readiness reporting. </a:t>
            </a:r>
          </a:p>
          <a:p>
            <a:endParaRPr lang="is-I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552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What FEMA provides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Readiness </a:t>
            </a:r>
            <a:r>
              <a:rPr lang="en-US" dirty="0" smtClean="0"/>
              <a:t>Reporting System (RRS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PMEFs	</a:t>
            </a:r>
            <a:r>
              <a:rPr lang="en-US" dirty="0"/>
              <a:t> </a:t>
            </a:r>
            <a:r>
              <a:rPr lang="en-US" dirty="0" smtClean="0"/>
              <a:t>     MEFS        COOP</a:t>
            </a:r>
            <a:endParaRPr lang="en-US" dirty="0" smtClean="0"/>
          </a:p>
          <a:p>
            <a:r>
              <a:rPr lang="en-US" dirty="0" smtClean="0"/>
              <a:t>Continuity </a:t>
            </a:r>
            <a:r>
              <a:rPr lang="en-US" dirty="0" smtClean="0"/>
              <a:t>Evaluation Tool (CET)</a:t>
            </a:r>
          </a:p>
          <a:p>
            <a:r>
              <a:rPr lang="en-US" dirty="0" smtClean="0"/>
              <a:t>FEMA evaluations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National continuity exercises</a:t>
            </a:r>
          </a:p>
          <a:p>
            <a:endParaRPr lang="en-US" dirty="0"/>
          </a:p>
        </p:txBody>
      </p:sp>
      <p:pic>
        <p:nvPicPr>
          <p:cNvPr id="4" name="Picture Placeholder 1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88945" y="484094"/>
            <a:ext cx="960438" cy="9604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4865" y="2070101"/>
            <a:ext cx="1905000" cy="3873500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2335074" y="2070101"/>
            <a:ext cx="477939" cy="37406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3866669" y="2070101"/>
            <a:ext cx="503060" cy="37406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753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DOD and EPA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In 2012 it was reported that the DOD lacked methodology and components needed to develop metrics or risk overlooking critical needs.</a:t>
            </a:r>
          </a:p>
          <a:p>
            <a:r>
              <a:rPr lang="en-US" dirty="0" smtClean="0"/>
              <a:t>A 2016 GAO report found DOD had not fully established metrics.</a:t>
            </a:r>
          </a:p>
          <a:p>
            <a:r>
              <a:rPr lang="en-US" dirty="0" smtClean="0"/>
              <a:t>A different system for emergency preparedness existed prior to the presidential policy directive, both have not been cohesively combined. </a:t>
            </a:r>
          </a:p>
          <a:p>
            <a:r>
              <a:rPr lang="en-US" dirty="0" smtClean="0"/>
              <a:t>Can FEMA enforce their readiness metrics system on DOD?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EPA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 2009 Inspector General of the EPA reported that the EPA had limited assurance of maintaining MEFs during crisis, lacked consistency, and did not test EPA’s ability to execute MEFs.</a:t>
            </a:r>
          </a:p>
          <a:p>
            <a:r>
              <a:rPr lang="en-US" dirty="0" smtClean="0"/>
              <a:t>COOP plans exist for water management systems. Little else is available. 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5562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Described as the “garbage in, garbage out” approach by a FEMA representative. </a:t>
            </a:r>
          </a:p>
          <a:p>
            <a:r>
              <a:rPr lang="en-US" dirty="0"/>
              <a:t>DOD readiness metrics were not intended to address FEMA continuity questions, no </a:t>
            </a:r>
            <a:r>
              <a:rPr lang="en-US" dirty="0" smtClean="0"/>
              <a:t>bridge </a:t>
            </a:r>
            <a:r>
              <a:rPr lang="en-US" dirty="0"/>
              <a:t>to RRS</a:t>
            </a:r>
          </a:p>
          <a:p>
            <a:r>
              <a:rPr lang="en-US" dirty="0"/>
              <a:t>Smaller agencies, such as the EPA, are less likely to have reporting </a:t>
            </a:r>
            <a:r>
              <a:rPr lang="en-US" dirty="0" smtClean="0"/>
              <a:t>systems, </a:t>
            </a:r>
            <a:r>
              <a:rPr lang="en-US" dirty="0"/>
              <a:t>assign </a:t>
            </a:r>
            <a:r>
              <a:rPr lang="en-US" dirty="0" smtClean="0"/>
              <a:t>metrics, or even identify MEFs</a:t>
            </a:r>
            <a:endParaRPr lang="en-US" dirty="0"/>
          </a:p>
          <a:p>
            <a:r>
              <a:rPr lang="en-US" dirty="0"/>
              <a:t>Lack of funding for smaller D/A. 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 descr="BU00580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597" y="1270329"/>
            <a:ext cx="973954" cy="1337236"/>
          </a:xfrm>
          <a:prstGeom prst="rect">
            <a:avLst/>
          </a:prstGeom>
        </p:spPr>
      </p:pic>
      <p:pic>
        <p:nvPicPr>
          <p:cNvPr id="6" name="Picture 5" descr="CC00054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734" y="4779094"/>
            <a:ext cx="726817" cy="1534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664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i="1" dirty="0" smtClean="0"/>
              <a:t>There </a:t>
            </a:r>
            <a:r>
              <a:rPr lang="en-US" b="1" i="1" dirty="0" smtClean="0"/>
              <a:t>are clearly major problems with FEMA’s readiness metrics and their enforcements</a:t>
            </a:r>
            <a:endParaRPr lang="en-US" b="1" i="1" dirty="0" smtClean="0"/>
          </a:p>
          <a:p>
            <a:r>
              <a:rPr lang="en-US" dirty="0" smtClean="0"/>
              <a:t>No </a:t>
            </a:r>
            <a:r>
              <a:rPr lang="en-US" dirty="0" smtClean="0"/>
              <a:t>one-size fits all solution</a:t>
            </a:r>
          </a:p>
          <a:p>
            <a:r>
              <a:rPr lang="en-US" dirty="0"/>
              <a:t>FEMA metrics are very abstract and need specification. How does one measure vague ideas? </a:t>
            </a:r>
          </a:p>
          <a:p>
            <a:r>
              <a:rPr lang="en-US" dirty="0" smtClean="0"/>
              <a:t>Lack </a:t>
            </a:r>
            <a:r>
              <a:rPr lang="en-US" dirty="0" smtClean="0"/>
              <a:t>of substantial analytics for existing digital solutions</a:t>
            </a:r>
          </a:p>
          <a:p>
            <a:r>
              <a:rPr lang="en-US" dirty="0" smtClean="0"/>
              <a:t>Existing reporting systems do not easily translate to </a:t>
            </a:r>
            <a:r>
              <a:rPr lang="en-US" dirty="0" smtClean="0"/>
              <a:t>RRS</a:t>
            </a:r>
          </a:p>
          <a:p>
            <a:r>
              <a:rPr lang="en-US" dirty="0" smtClean="0"/>
              <a:t>Further funding does not appear to be feasible, currently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929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br>
              <a:rPr lang="en-US" dirty="0" smtClean="0"/>
            </a:br>
            <a:r>
              <a:rPr lang="en-US" sz="3600" dirty="0"/>
              <a:t>Thank you </a:t>
            </a:r>
            <a:r>
              <a:rPr lang="en-US" dirty="0" smtClean="0"/>
              <a:t>	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9111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166</TotalTime>
  <Words>464</Words>
  <Application>Microsoft Macintosh PowerPoint</Application>
  <PresentationFormat>On-screen Show (4:3)</PresentationFormat>
  <Paragraphs>46</Paragraphs>
  <Slides>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Breeze</vt:lpstr>
      <vt:lpstr>FEMA and Emergency Preparedness: What should the government do when the world is in trouble? A needs assessment.</vt:lpstr>
      <vt:lpstr>Research Question </vt:lpstr>
      <vt:lpstr>Methodology for the Needs Assessment</vt:lpstr>
      <vt:lpstr>What FEMA provides </vt:lpstr>
      <vt:lpstr>DOD and EPA</vt:lpstr>
      <vt:lpstr>Trends</vt:lpstr>
      <vt:lpstr>Assessment</vt:lpstr>
      <vt:lpstr>Questions? Thank you  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FEMA and Disaster</dc:title>
  <dc:creator>Mariam Haris</dc:creator>
  <cp:lastModifiedBy>Mariam Haris</cp:lastModifiedBy>
  <cp:revision>15</cp:revision>
  <dcterms:created xsi:type="dcterms:W3CDTF">2017-05-05T13:56:57Z</dcterms:created>
  <dcterms:modified xsi:type="dcterms:W3CDTF">2017-05-16T03:19:55Z</dcterms:modified>
</cp:coreProperties>
</file>